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  <p:sldId id="282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83" r:id="rId18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8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4B3FA-2324-4C2E-A74F-68CED0A20B4F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27ECD-DC3B-4686-9781-E56C95464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119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56427-2A29-4B92-AD62-5E7A8863A2BC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3D002-BBF0-4BB7-AA43-8F22EFC74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7F1A8-33D0-4EAF-A0F5-D1FE4A47E1BE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1105-69B3-4944-B8A0-4F0563CE5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82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BA7E0-27DA-4072-B97E-6DB6692B470D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1FBF-E957-45F9-A004-0A16A3608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081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4D5DC-5DA1-4062-84B2-7B9EA818F965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F3682-23D3-48F8-935C-0264D2D69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04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8D9F1-7673-48D8-B6D3-99A51656495C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866E6-A170-4F09-BA3F-58DDCD256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3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1787D-93CC-478B-B938-D6F796D5ECBD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96C90-82C8-4809-8929-D8FE91966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13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68B8-5D30-448F-B58A-3C4ECFE40450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6E6C1-FE15-4B65-9E2C-A779C8590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86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20D4A-8954-452C-8482-D365E2DA4959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C028-CE2C-4B03-925D-BE5B575C4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21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00224-F7C2-4FFF-AC08-84084F28E8C1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A8BE2-CA1D-4921-A7F3-5C7A36954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190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E5196-435E-4D48-B4D6-94390AC0C7CB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45343-F8F4-45ED-9F92-BE462A08E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853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13BB8-3050-4226-84E0-769CEFBF07BF}" type="datetimeFigureOut">
              <a:rPr lang="ru-RU"/>
              <a:pPr>
                <a:defRPr/>
              </a:pPr>
              <a:t>01.03.2024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84D833-E6EA-4437-9E3D-B62E4A7CA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6" descr="0_6972c_be664b3c_L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5"/>
          <a:stretch>
            <a:fillRect/>
          </a:stretch>
        </p:blipFill>
        <p:spPr bwMode="auto">
          <a:xfrm>
            <a:off x="0" y="0"/>
            <a:ext cx="19478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142875" y="142875"/>
            <a:ext cx="8858250" cy="4857750"/>
          </a:xfrm>
          <a:prstGeom prst="roundRect">
            <a:avLst/>
          </a:prstGeom>
          <a:solidFill>
            <a:schemeClr val="accent6">
              <a:lumMod val="75000"/>
              <a:alpha val="0"/>
            </a:schemeClr>
          </a:solidFill>
          <a:ln w="38100">
            <a:solidFill>
              <a:schemeClr val="accent6">
                <a:lumMod val="50000"/>
              </a:schemeClr>
            </a:solidFill>
            <a:prstDash val="sysDot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65820" y="1779662"/>
            <a:ext cx="7772400" cy="11017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организации профилактической работы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37277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учреждение, 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86371"/>
            <a:ext cx="1053977" cy="81924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4067944" y="3747289"/>
            <a:ext cx="4352528" cy="98296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Коровина Марина Александровна,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«Центр диагностики и консультирования» КК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1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67494"/>
            <a:ext cx="5994995" cy="4601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646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нападения обучающимся на ОО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55779" y="1275606"/>
            <a:ext cx="420858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поведения, свидетельствующие о риске нападения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профилактической работы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33" y="1337081"/>
            <a:ext cx="2173262" cy="30571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347" y="1337081"/>
            <a:ext cx="2167578" cy="304919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5994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Делинквентное</a:t>
            </a:r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68772" y="1108453"/>
            <a:ext cx="40271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и формы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риска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Предохраняющие факторы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взаимодействию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13" y="1361464"/>
            <a:ext cx="2156359" cy="303340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916" y="1348239"/>
            <a:ext cx="2156359" cy="303341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689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Аддиктивное</a:t>
            </a:r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(зависимое) </a:t>
            </a:r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5317" y="1096844"/>
            <a:ext cx="42910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признаки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химических/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нехимических видов зависимости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46" y="1323755"/>
            <a:ext cx="2172526" cy="305615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116" y="1323755"/>
            <a:ext cx="2172526" cy="305615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484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Рискованное поведение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6812" y="1342956"/>
            <a:ext cx="4291063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проявления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экстремальных увлечений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53" y="1362689"/>
            <a:ext cx="2154618" cy="303096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029" y="1342956"/>
            <a:ext cx="2160115" cy="303869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1146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алгоритм действий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53987"/>
            <a:ext cx="6555950" cy="3638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809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внимание! 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50867" y="1096844"/>
            <a:ext cx="8229600" cy="3394075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одного маркера поведения указывает, что ребенку необходимо уделить дополнительное внимание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ребенку не должна переходить в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гирперопеку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(необходимо создавать условия)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 способах решения возникающих трудностей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детям и подросткам в осознании рисков,                                       с которыми может быть связано их поведение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Наказания могут привести к еще более                                           протестному поведению</a:t>
            </a:r>
          </a:p>
          <a:p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494" t="28604" r="67299" b="10226"/>
          <a:stretch/>
        </p:blipFill>
        <p:spPr>
          <a:xfrm>
            <a:off x="6228184" y="2715766"/>
            <a:ext cx="2552283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514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553" y="2013892"/>
            <a:ext cx="4024692" cy="1286702"/>
          </a:xfrm>
        </p:spPr>
        <p:txBody>
          <a:bodyPr>
            <a:noAutofit/>
          </a:bodyPr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 (861) 992-66-73</a:t>
            </a:r>
          </a:p>
          <a:p>
            <a:pPr marL="0" indent="0" algn="ctr">
              <a:spcAft>
                <a:spcPts val="750"/>
              </a:spcAft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://cdik-center.ru/ </a:t>
            </a:r>
          </a:p>
          <a:p>
            <a:pPr marL="0" indent="0" algn="ctr">
              <a:spcAft>
                <a:spcPts val="750"/>
              </a:spcAft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почта: diagn.omo@bk.ru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95229" y="256388"/>
            <a:ext cx="64821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42689" y="170440"/>
            <a:ext cx="1571277" cy="864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45" y="1219472"/>
            <a:ext cx="4326429" cy="324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228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117" y="438700"/>
            <a:ext cx="8350495" cy="47625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функционирования психологических служб в общеобразовательных организациях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347864" y="1275606"/>
            <a:ext cx="5450257" cy="2262647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адресной психолого-педагогической помощи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целевым группам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 деятельности психологической службы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психологической службы по проектированию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благоприятных условий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ОО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рекомендуемых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психологической помощи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рекомендуемых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психодиагностических методик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39" y="1245484"/>
            <a:ext cx="2736606" cy="365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4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178" y="254061"/>
            <a:ext cx="8895617" cy="476250"/>
          </a:xfrm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группы</a:t>
            </a:r>
            <a:br>
              <a:rPr lang="ru-RU" sz="3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которых реализуются программы адресной психологической помощи 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6197" y="1087221"/>
            <a:ext cx="8687899" cy="226264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Норма (</a:t>
            </a:r>
            <a:r>
              <a:rPr lang="ru-RU" sz="1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нормотипичные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и подростки с нормативным кризисом взросления)</a:t>
            </a:r>
          </a:p>
          <a:p>
            <a:pPr marL="0" indent="0">
              <a:spcBef>
                <a:spcPts val="0"/>
              </a:spcBef>
              <a:buNone/>
            </a:pPr>
            <a:endParaRPr lang="ru-RU" sz="75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Дети, испытывающие трудности в обучении</a:t>
            </a:r>
          </a:p>
          <a:p>
            <a:pPr marL="0" indent="0">
              <a:spcBef>
                <a:spcPts val="0"/>
              </a:spcBef>
              <a:buNone/>
            </a:pPr>
            <a:endParaRPr lang="ru-RU" sz="75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Категории детей, нуждающиеся в особом внимании в связи с высоким риском уязвимости: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Дети, находящиеся в трудной жизненной ситуации: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1.1) Дети-сироты и дети, оставшиеся без попечения родителей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1.2)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 ОВЗ, дети-инвалиды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1.3)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отклоняющимся поведением </a:t>
            </a:r>
            <a:r>
              <a:rPr lang="ru-RU" sz="13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(«Навигатор профилактики» письмо </a:t>
            </a:r>
            <a:r>
              <a:rPr lang="ru-RU" sz="135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3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13 декабря 2022 г. № 07-8351)</a:t>
            </a:r>
          </a:p>
          <a:p>
            <a:pPr marL="0" indent="0">
              <a:spcBef>
                <a:spcPts val="0"/>
              </a:spcBef>
              <a:buNone/>
            </a:pPr>
            <a:endParaRPr lang="ru-RU" sz="75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Одаренные дети</a:t>
            </a:r>
          </a:p>
          <a:p>
            <a:pPr marL="0" indent="0">
              <a:spcBef>
                <a:spcPts val="0"/>
              </a:spcBef>
              <a:buNone/>
            </a:pPr>
            <a:endParaRPr lang="ru-RU" sz="75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из семей ветеранов (участников) специальной военной операции; дети, ставшие свидетелями военных действий; дети, пережившие потерю близких </a:t>
            </a:r>
            <a:r>
              <a:rPr lang="ru-RU" sz="13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(совместное письмо </a:t>
            </a:r>
            <a:r>
              <a:rPr lang="ru-RU" sz="135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13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и </a:t>
            </a:r>
            <a:r>
              <a:rPr lang="ru-RU" sz="135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3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11 августа 2023 г. № АБ-3386/07)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1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117" y="438700"/>
            <a:ext cx="8350495" cy="476250"/>
          </a:xfrm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функционирования психологических служб в общеобразовательных организациях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779912" y="1347614"/>
            <a:ext cx="5018209" cy="2262647"/>
          </a:xfrm>
        </p:spPr>
        <p:txBody>
          <a:bodyPr>
            <a:noAutofit/>
          </a:bodyPr>
          <a:lstStyle/>
          <a:p>
            <a:pPr>
              <a:spcAft>
                <a:spcPts val="750"/>
              </a:spcAft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индивидуального скрининга проявлений девиантного поведения обучающихся 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массового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скрининга проявлений девиантного поведения обучающихся </a:t>
            </a:r>
          </a:p>
          <a:p>
            <a:pPr>
              <a:spcAft>
                <a:spcPts val="750"/>
              </a:spcAft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организации психолого-педагогического сопровождения обучающихся по результатам </a:t>
            </a:r>
            <a:r>
              <a:rPr lang="ru-RU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скрининговых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исследований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31590"/>
            <a:ext cx="2895439" cy="381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52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267494"/>
            <a:ext cx="8085584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</a:t>
            </a: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(версия 2022)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7660" y="1349791"/>
            <a:ext cx="424847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индикация признаков рисков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алгоритм действий для всех видов отклоняющегося поведения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01" y="1359685"/>
            <a:ext cx="2143153" cy="301811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38" y="1349791"/>
            <a:ext cx="2160801" cy="304296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2932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-1" y="267494"/>
            <a:ext cx="8890739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Социально-психологическая </a:t>
            </a:r>
            <a:r>
              <a:rPr lang="ru-RU" altLang="ru-RU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дезадаптация</a:t>
            </a:r>
            <a:endParaRPr lang="ru-RU" altLang="ru-RU" sz="36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3217" y="1260480"/>
            <a:ext cx="446430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Триггеры 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проявления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Риски, связанные с СПД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сопровождения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9" y="1370790"/>
            <a:ext cx="2138005" cy="301085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662" y="1370790"/>
            <a:ext cx="2138004" cy="301085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3821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проблемное </a:t>
            </a:r>
            <a:r>
              <a:rPr lang="ru-RU" alt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(отклоняющееся) </a:t>
            </a:r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6812" y="1350687"/>
            <a:ext cx="429106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проявления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от обычных временных трудностей</a:t>
            </a: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49" y="1350687"/>
            <a:ext cx="2160801" cy="304296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813" y="1350688"/>
            <a:ext cx="2160801" cy="30429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498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Агрессивное поведение</a:t>
            </a:r>
            <a:endParaRPr lang="ru-RU" alt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5317" y="1745892"/>
            <a:ext cx="42910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проявления</a:t>
            </a: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Кибербуллинг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последствиями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43" y="1350688"/>
            <a:ext cx="2160800" cy="30429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829" y="1362689"/>
            <a:ext cx="2152278" cy="303096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759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2013" y="239594"/>
            <a:ext cx="8877672" cy="857250"/>
          </a:xfrm>
        </p:spPr>
        <p:txBody>
          <a:bodyPr/>
          <a:lstStyle/>
          <a:p>
            <a:r>
              <a:rPr lang="ru-RU" altLang="ru-RU" sz="3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Суицидальное, </a:t>
            </a:r>
            <a:r>
              <a:rPr lang="ru-RU" altLang="ru-RU" sz="3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самоповреждающее</a:t>
            </a:r>
            <a:r>
              <a:rPr lang="ru-RU" altLang="ru-RU" sz="3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alt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8938" y="1071676"/>
            <a:ext cx="429106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повышенного внимания</a:t>
            </a:r>
          </a:p>
          <a:p>
            <a:pPr algn="ctr"/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симптомы депрессивного состояния</a:t>
            </a:r>
          </a:p>
          <a:p>
            <a:pPr algn="ctr"/>
            <a:endParaRPr lang="ru-RU" sz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несуицидального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самоповреждающего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40" y="1368013"/>
            <a:ext cx="2148498" cy="302563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636" y="1362689"/>
            <a:ext cx="2143756" cy="30189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2833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469</Words>
  <Application>Microsoft Office PowerPoint</Application>
  <PresentationFormat>Экран (16:9)</PresentationFormat>
  <Paragraphs>151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Рекомендации по организации профилактической работы</vt:lpstr>
      <vt:lpstr>Система функционирования психологических служб в общеобразовательных организациях</vt:lpstr>
      <vt:lpstr>Целевые группы в отношении которых реализуются программы адресной психологической помощи </vt:lpstr>
      <vt:lpstr>Система функционирования психологических служб в общеобразовательных организациях</vt:lpstr>
      <vt:lpstr>Навигатор профилактики (версия 2022)</vt:lpstr>
      <vt:lpstr>Социально-психологическая дезадаптация</vt:lpstr>
      <vt:lpstr>Раннее проблемное (отклоняющееся) поведение</vt:lpstr>
      <vt:lpstr>Агрессивное поведение</vt:lpstr>
      <vt:lpstr>Суицидальное, самоповреждающее поведение</vt:lpstr>
      <vt:lpstr>Презентация PowerPoint</vt:lpstr>
      <vt:lpstr>Риск нападения обучающимся на ОО</vt:lpstr>
      <vt:lpstr>Делинквентное поведение</vt:lpstr>
      <vt:lpstr>Аддиктивное (зависимое) поведение</vt:lpstr>
      <vt:lpstr>Рискованное поведение</vt:lpstr>
      <vt:lpstr>Общий алгоритм действий</vt:lpstr>
      <vt:lpstr>Обратите внимание!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Пользователь</cp:lastModifiedBy>
  <cp:revision>75</cp:revision>
  <cp:lastPrinted>2023-10-10T09:50:48Z</cp:lastPrinted>
  <dcterms:created xsi:type="dcterms:W3CDTF">2018-06-22T13:27:42Z</dcterms:created>
  <dcterms:modified xsi:type="dcterms:W3CDTF">2024-03-01T07:43:49Z</dcterms:modified>
</cp:coreProperties>
</file>